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60" r:id="rId6"/>
    <p:sldId id="261" r:id="rId7"/>
    <p:sldId id="259" r:id="rId8"/>
    <p:sldId id="262" r:id="rId9"/>
    <p:sldId id="263" r:id="rId10"/>
    <p:sldId id="264" r:id="rId11"/>
    <p:sldId id="265" r:id="rId12"/>
    <p:sldId id="267" r:id="rId13"/>
    <p:sldId id="268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embeddedFontLst>
    <p:embeddedFont>
      <p:font typeface="Aharoni" panose="02010803020104030203" pitchFamily="2" charset="-79"/>
      <p:bold r:id="rId26"/>
    </p:embeddedFont>
    <p:embeddedFont>
      <p:font typeface="Bahnschrift" panose="020B0502040204020203" pitchFamily="3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mbria Math" panose="02040503050406030204" pitchFamily="18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2855-FA6A-486D-9C6D-D93260CE2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9C493-6F18-4F43-9962-9E8215FE7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FDFB2-057F-4F7D-809E-A0488114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1A093-4151-4D26-B629-1858F12C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6B851-1E87-42FE-82E2-2AE79C64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71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EFBB-7D17-4289-8C10-84F396DB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D84E1-8CD0-46A8-99A4-45E593DC7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93FA5-5481-4DED-8CD3-7714D3E7C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FF855-8EED-4BBE-BA3F-D1750CD0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E4B8F-3F86-4B2D-990C-A87F32F0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47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EF65B2-890A-46F5-92D8-E0625F36D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958DF-EF7C-4CBC-A8B1-D07411268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D5D3-F7B7-4EFD-8830-7B7532B0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4DFEC-725C-4885-891D-1938B323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2DD2C-21AA-4356-9A68-BD7AEFFC4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83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5C05-6CDD-4464-945C-DD90D592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84A5-5013-4166-BB90-D2F7C2B4A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E56C5-9256-4A58-992A-48CB132A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38F45-7E76-4D08-B0C2-FC2F84D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D5848-3C61-4995-A4D6-C0459185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76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C97A-67E1-449B-BE02-EAACBD0A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4ACC2-2487-4E75-94B0-B1180FD64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2529F-69FF-420C-917C-A8E70827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4F70E-8047-4BAB-AE84-D39B3140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7776-B2AF-4E12-998B-05D37946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77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DEB2-40FC-4FE8-A7F9-82175F79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4C049-B0EA-4212-9380-A81406F22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8C42-A9F1-414F-A723-144AFCEF6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AF475-04F8-4D63-A421-5BEE6B8D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CC7FC-5DE6-4256-A252-73188A6D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3FE84-EC23-47D1-A39E-B123D51E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99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6703B-26A7-4174-B01D-DF979513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79117-2A39-41D7-8AD3-269BBDC41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E9090-E6B3-4FB8-BD5D-47E108C17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A6DDB-6D59-4F50-BAFE-5A39A1CD6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B87FF-F557-44BF-8734-79710CF87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505B99-1960-43D7-8022-12F1B614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C89415-A4CD-4B3B-B8A6-AE3EFE0C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C0B32-B447-43FD-9F1C-3287A667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234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CBC7-CA84-4D20-9D29-85C55C19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29F49B-07A0-4624-BAC5-96AE8AE4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71CAA-5A91-421D-B6B6-6CFF2303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6ABDC-A94E-497C-B88A-A7B76CFF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40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F757AD-1CC3-428A-8CDF-AB93986A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3004A-A8E1-4B0B-8894-99BB9C42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DAC76-FF3F-4A1B-B38C-978B9359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016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3889-8A12-43AC-A18C-59CB9F73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C58A5-02E4-4D86-AA15-47684B3C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BF7E3-5501-4455-85EC-9E62E83ED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588AC-859F-4F08-8AE6-C882619C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6BB7C-40F2-4CF9-B1EB-851ABD8E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3F48B-CC16-4D5F-A4AF-FE351CEB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19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F88C-59B4-4174-B04C-D557C425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45D04-41A7-48D7-ACE4-F146C3AE7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2AA9E-8E35-442B-8677-17CB62370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A6DDA-7745-4609-B37E-B711369B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DDB56-D1B1-4889-AC1A-9D792DAB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07094-A384-461D-A859-05477BA2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19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1A2F72-FEE3-40A4-9DD0-BB249415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0BC37-EB98-447B-8996-7C3863DFF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1CD65-A165-4AE0-88F4-0DD917C5E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2DC2B-FEE6-469D-B9B0-5A8256869BC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1FAB7-DF82-462E-8042-13ABA565A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902F8-3368-4AC8-83A8-8BDFD362C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CCE39-1521-4D94-A9BB-D6B9EC0AF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0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intro2r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DcUM9US4XdNM4Edgs7weiyIguLSToZRI" TargetMode="External"/><Relationship Id="rId2" Type="http://schemas.openxmlformats.org/officeDocument/2006/relationships/hyperlink" Target="https://youtu.be/Z5JC9Ve1sf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rkshops.distancesampling.org/online-course/syllabus/Chapter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A54E495A-C514-4B63-90FE-06297123A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r="4830" b="612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8AFA5-15B6-4189-A2C8-F9CD8BDA8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GB" sz="6600"/>
              <a:t>Statistical programming in</a:t>
            </a:r>
          </a:p>
        </p:txBody>
      </p:sp>
      <p:sp>
        <p:nvSpPr>
          <p:cNvPr id="20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738F3-9D63-4F75-A748-A729EFABA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s-ES" dirty="0"/>
              <a:t>Nosotros aprenderemos un nuevo idioma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756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92F0-6087-42B3-BCF1-9C56CE03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stored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6E82-6471-41FB-B3CD-BD623C4A8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rewrite the Chapman estimator using our stored objects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n1, n2 </a:t>
            </a:r>
            <a:r>
              <a:rPr lang="en-GB" dirty="0"/>
              <a:t>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  <a:r>
              <a:rPr lang="en-GB" dirty="0"/>
              <a:t>),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F12FB-FEFB-411B-8051-AE1CA3687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" t="63195" r="64946" b="26947"/>
          <a:stretch/>
        </p:blipFill>
        <p:spPr>
          <a:xfrm>
            <a:off x="838200" y="4840210"/>
            <a:ext cx="10367583" cy="1659836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2F015437-3326-4B49-8DDD-33ECD5160DBE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6D824-C049-41D1-970B-988088EE6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33" t="8067" r="30001" b="68837"/>
          <a:stretch/>
        </p:blipFill>
        <p:spPr>
          <a:xfrm>
            <a:off x="4882605" y="2497505"/>
            <a:ext cx="2426790" cy="175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B771F-0EEE-4A73-B7F4-C2270F0B1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E65EA-BD28-4C97-B122-C4BF390A2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6261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At this point, we can do anything we want in R</a:t>
                </a:r>
              </a:p>
              <a:p>
                <a:r>
                  <a:rPr lang="en-GB" dirty="0"/>
                  <a:t>But doing so would require us to code every single part of the process</a:t>
                </a:r>
              </a:p>
              <a:p>
                <a:pPr lvl="1"/>
                <a:r>
                  <a:rPr lang="en-GB" b="1" i="1" dirty="0"/>
                  <a:t>Every. Single. Part</a:t>
                </a:r>
                <a:r>
                  <a:rPr lang="en-GB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  <m:r>
                      <a:rPr lang="en-GB" sz="240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nary>
                      <m:naryPr>
                        <m:chr m:val="∏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𝐶𝐻</m:t>
                        </m:r>
                      </m:sub>
                      <m:sup/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𝐶𝐻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𝐶𝐻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GB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 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𝑒𝑛𝑐𝑜𝑢𝑛𝑡𝑒𝑟𝑒𝑑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endParaRPr lang="en-GB" sz="2400" dirty="0"/>
              </a:p>
              <a:p>
                <a:r>
                  <a:rPr lang="en-GB" dirty="0"/>
                  <a:t>An easier option is </a:t>
                </a:r>
                <a:r>
                  <a:rPr lang="en-GB"/>
                  <a:t>to use a </a:t>
                </a:r>
                <a:r>
                  <a:rPr lang="en-GB" dirty="0"/>
                  <a:t>“function”</a:t>
                </a:r>
              </a:p>
              <a:p>
                <a:r>
                  <a:rPr lang="en-GB" dirty="0"/>
                  <a:t>Functions are blocks of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organised</a:t>
                </a:r>
                <a:r>
                  <a:rPr lang="en-GB" dirty="0"/>
                  <a:t>,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reusable code </a:t>
                </a:r>
                <a:r>
                  <a:rPr lang="en-GB" dirty="0"/>
                  <a:t>(often written by someone else) that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performs a specific action</a:t>
                </a:r>
              </a:p>
              <a:p>
                <a:pPr lvl="1"/>
                <a:r>
                  <a:rPr lang="en-GB" dirty="0"/>
                  <a:t>E.g. </a:t>
                </a:r>
                <a:r>
                  <a:rPr lang="en-GB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logLik</a:t>
                </a:r>
                <a:r>
                  <a:rPr lang="en-GB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(thing)</a:t>
                </a:r>
                <a:r>
                  <a:rPr lang="en-GB" dirty="0">
                    <a:cs typeface="Courier New" panose="02070309020205020404" pitchFamily="49" charset="0"/>
                  </a:rPr>
                  <a:t>calculates the log likelihood of </a:t>
                </a:r>
                <a:r>
                  <a:rPr lang="en-GB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thing</a:t>
                </a:r>
                <a:endParaRPr lang="en-GB" dirty="0"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E65EA-BD28-4C97-B122-C4BF390A2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62616"/>
              </a:xfrm>
              <a:blipFill>
                <a:blip r:embed="rId2"/>
                <a:stretch>
                  <a:fillRect l="-1043" t="-2458" r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7C840665-6CD2-4D86-A28A-1EA81D825083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6752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DF38-1829-4A28-8585-32923D5B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Anatomy of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D1BAC-84E3-4274-8391-8CFB48545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A function has two main components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a_function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pPr marL="0" indent="0" algn="ctr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D20B95-B618-437D-9822-E5EEF3CEF86C}"/>
              </a:ext>
            </a:extLst>
          </p:cNvPr>
          <p:cNvGrpSpPr/>
          <p:nvPr/>
        </p:nvGrpSpPr>
        <p:grpSpPr>
          <a:xfrm>
            <a:off x="1525610" y="3275860"/>
            <a:ext cx="3685582" cy="2255007"/>
            <a:chOff x="1525610" y="3275860"/>
            <a:chExt cx="3685582" cy="2255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4DDCD3-506A-43B9-AF0C-BAE08B4BEEEE}"/>
                </a:ext>
              </a:extLst>
            </p:cNvPr>
            <p:cNvSpPr txBox="1"/>
            <p:nvPr/>
          </p:nvSpPr>
          <p:spPr>
            <a:xfrm>
              <a:off x="1525610" y="4145872"/>
              <a:ext cx="3685582" cy="1384995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The name of the function we want to use, always follow by ()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CC52D4C-4902-4C1A-AC18-8E57F4A1E3AB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 flipH="1">
              <a:off x="3368401" y="3275860"/>
              <a:ext cx="1203599" cy="87001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37C1C1-313B-4396-B10E-0E2F5089B6D6}"/>
              </a:ext>
            </a:extLst>
          </p:cNvPr>
          <p:cNvGrpSpPr/>
          <p:nvPr/>
        </p:nvGrpSpPr>
        <p:grpSpPr>
          <a:xfrm>
            <a:off x="5797249" y="3275860"/>
            <a:ext cx="3685582" cy="2685894"/>
            <a:chOff x="5797249" y="3275860"/>
            <a:chExt cx="3685582" cy="26858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0DD32A-71FF-4ADA-A66D-38C2C5F3D5CE}"/>
                </a:ext>
              </a:extLst>
            </p:cNvPr>
            <p:cNvSpPr txBox="1"/>
            <p:nvPr/>
          </p:nvSpPr>
          <p:spPr>
            <a:xfrm>
              <a:off x="5797249" y="4145872"/>
              <a:ext cx="3685582" cy="181588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The information (or argument[s]) required for a function to work, wrapped by ()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A710BE-79FE-4CF3-9DC3-2FF12061510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6835806" y="3275860"/>
              <a:ext cx="804234" cy="870012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356B6-11C5-4A17-A5E0-EF4C5AB3EB86}"/>
              </a:ext>
            </a:extLst>
          </p:cNvPr>
          <p:cNvGrpSpPr/>
          <p:nvPr/>
        </p:nvGrpSpPr>
        <p:grpSpPr>
          <a:xfrm>
            <a:off x="7981025" y="2107843"/>
            <a:ext cx="4047815" cy="1815882"/>
            <a:chOff x="7981025" y="2107843"/>
            <a:chExt cx="4047815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685308-BB09-4E69-A93E-15BDB928A634}"/>
                </a:ext>
              </a:extLst>
            </p:cNvPr>
            <p:cNvSpPr txBox="1"/>
            <p:nvPr/>
          </p:nvSpPr>
          <p:spPr>
            <a:xfrm>
              <a:off x="9264654" y="2107843"/>
              <a:ext cx="2764186" cy="18158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Multiple arguments are distinguished with “,”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2A98DFF-5A00-481A-A903-E9FD78800084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7981025" y="3015784"/>
              <a:ext cx="1283629" cy="1269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Google Shape;57;p13">
            <a:extLst>
              <a:ext uri="{FF2B5EF4-FFF2-40B4-BE49-F238E27FC236}">
                <a16:creationId xmlns:a16="http://schemas.microsoft.com/office/drawing/2014/main" id="{B70B7BA8-F528-4807-BE50-FC25C85B5D4C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745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74F281-860E-47BE-924F-A2BF1F43D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32403" r="64419" b="54884"/>
          <a:stretch/>
        </p:blipFill>
        <p:spPr>
          <a:xfrm>
            <a:off x="5681839" y="1825625"/>
            <a:ext cx="6474508" cy="15755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936EBC-4076-44A6-A68D-C61D9431D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" t="45116" r="57833" b="51018"/>
          <a:stretch/>
        </p:blipFill>
        <p:spPr>
          <a:xfrm>
            <a:off x="5761607" y="3475980"/>
            <a:ext cx="6399451" cy="329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05FF13-D489-44BF-B6F4-C56A3F6F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 chapman estimator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F207D-89B7-4684-93FF-FEB4A4515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3408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 made a function in R for our chapman estimator</a:t>
            </a:r>
          </a:p>
          <a:p>
            <a:pPr lvl="1"/>
            <a:r>
              <a:rPr lang="en-GB" dirty="0"/>
              <a:t>Don’t worry about the code</a:t>
            </a:r>
          </a:p>
          <a:p>
            <a:r>
              <a:rPr lang="en-GB" dirty="0"/>
              <a:t>The arguments required for this function to work are called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a, b</a:t>
            </a:r>
            <a:r>
              <a:rPr lang="en-GB" dirty="0"/>
              <a:t>,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a, b </a:t>
            </a:r>
            <a:r>
              <a:rPr lang="en-GB" dirty="0"/>
              <a:t>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are just n1, n2 and m2, labelled differently</a:t>
            </a:r>
          </a:p>
          <a:p>
            <a:r>
              <a:rPr lang="en-GB" dirty="0"/>
              <a:t>Because we have this information already stored in our environment, we pass this information on to the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5A42EB-C160-49F7-8B51-AFA8BF6DAEB5}"/>
              </a:ext>
            </a:extLst>
          </p:cNvPr>
          <p:cNvGrpSpPr/>
          <p:nvPr/>
        </p:nvGrpSpPr>
        <p:grpSpPr>
          <a:xfrm>
            <a:off x="6430394" y="3805281"/>
            <a:ext cx="2068497" cy="2114508"/>
            <a:chOff x="2309806" y="2861183"/>
            <a:chExt cx="2068497" cy="21145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B9AB67-C92B-4F80-BB48-EA830C261E8C}"/>
                </a:ext>
              </a:extLst>
            </p:cNvPr>
            <p:cNvSpPr txBox="1"/>
            <p:nvPr/>
          </p:nvSpPr>
          <p:spPr>
            <a:xfrm>
              <a:off x="2309806" y="4021584"/>
              <a:ext cx="2068497" cy="95410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The name of the function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DABEB9-C143-4EA6-AF67-2B7BE7B0599B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344055" y="2861183"/>
              <a:ext cx="0" cy="116040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5595DE-6357-427C-950E-57842D2FD1F0}"/>
              </a:ext>
            </a:extLst>
          </p:cNvPr>
          <p:cNvGrpSpPr/>
          <p:nvPr/>
        </p:nvGrpSpPr>
        <p:grpSpPr>
          <a:xfrm>
            <a:off x="9105533" y="3805281"/>
            <a:ext cx="1920532" cy="2496957"/>
            <a:chOff x="6463074" y="3426078"/>
            <a:chExt cx="1920532" cy="24969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E484E2-62DD-4E72-A12A-833935E96103}"/>
                </a:ext>
              </a:extLst>
            </p:cNvPr>
            <p:cNvSpPr txBox="1"/>
            <p:nvPr/>
          </p:nvSpPr>
          <p:spPr>
            <a:xfrm>
              <a:off x="6463074" y="4538040"/>
              <a:ext cx="1920532" cy="138499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The information required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A8A288E-E9F0-41B4-AF29-DD7FCD2D1ED0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7423340" y="3426078"/>
              <a:ext cx="0" cy="1111962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63F5B3E-2C67-457A-AD57-9E5A6E3F2A3B}"/>
              </a:ext>
            </a:extLst>
          </p:cNvPr>
          <p:cNvSpPr/>
          <p:nvPr/>
        </p:nvSpPr>
        <p:spPr>
          <a:xfrm>
            <a:off x="5993462" y="2275248"/>
            <a:ext cx="5360337" cy="406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471B99-E1C2-4515-94FE-4A4F9378C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" t="45116" r="57833" b="47442"/>
          <a:stretch/>
        </p:blipFill>
        <p:spPr>
          <a:xfrm>
            <a:off x="5758649" y="3434651"/>
            <a:ext cx="6399451" cy="6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animBg="1"/>
      <p:bldP spid="2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2FB9-A54D-4191-88D4-C5D0959C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Function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7FC9-F453-45F8-8B48-78D95AB98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8410"/>
            <a:ext cx="5342681" cy="5116009"/>
          </a:xfrm>
        </p:spPr>
        <p:txBody>
          <a:bodyPr>
            <a:normAutofit/>
          </a:bodyPr>
          <a:lstStyle/>
          <a:p>
            <a:r>
              <a:rPr lang="en-GB" dirty="0"/>
              <a:t>Say we had five values (1, 5, 8, 2, 4) which we want stored as a column of data</a:t>
            </a:r>
          </a:p>
          <a:p>
            <a:r>
              <a:rPr lang="en-GB" dirty="0"/>
              <a:t>This is, conceptually, a very trivial task, but to code it by hand is surprisingly complicated</a:t>
            </a:r>
          </a:p>
          <a:p>
            <a:r>
              <a:rPr lang="en-GB" dirty="0"/>
              <a:t>So instead, we can use a function keep the task simple</a:t>
            </a:r>
          </a:p>
          <a:p>
            <a:r>
              <a:rPr lang="en-GB" dirty="0"/>
              <a:t>The function is called concatenate in English, 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en-GB" dirty="0"/>
              <a:t> in  R</a:t>
            </a:r>
          </a:p>
          <a:p>
            <a:r>
              <a:rPr lang="en-GB" dirty="0"/>
              <a:t>([1] refers to the column)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0F64B3A2-DC2D-4639-9A72-347F10AE010C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F2C72-F605-47E8-A706-DFB684363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47" r="83291" b="39316"/>
          <a:stretch/>
        </p:blipFill>
        <p:spPr>
          <a:xfrm>
            <a:off x="8121244" y="1648138"/>
            <a:ext cx="2076052" cy="2524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11713-5A25-48B5-B4FB-2DD587BD2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" t="39535" r="82247" b="53400"/>
          <a:stretch/>
        </p:blipFill>
        <p:spPr>
          <a:xfrm>
            <a:off x="6447052" y="4399809"/>
            <a:ext cx="5633646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42453-73B3-4005-AED0-913126321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" t="39535" r="82247" b="56709"/>
          <a:stretch/>
        </p:blipFill>
        <p:spPr>
          <a:xfrm>
            <a:off x="6447052" y="4399810"/>
            <a:ext cx="5633646" cy="7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1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C910-5F71-46A6-8FCA-F5FC6A435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The reason why people started using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CE318-4029-40A5-A9B8-0D63249EE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582"/>
            <a:ext cx="5111187" cy="518545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Say we wanted to add 3 to each value in our column of data</a:t>
            </a:r>
          </a:p>
          <a:p>
            <a:r>
              <a:rPr lang="en-GB" dirty="0"/>
              <a:t>In most other languages, this would require some “heavy” coding</a:t>
            </a:r>
          </a:p>
          <a:p>
            <a:pPr lvl="1"/>
            <a:r>
              <a:rPr lang="en-GB" dirty="0"/>
              <a:t>Via something called </a:t>
            </a:r>
            <a:r>
              <a:rPr lang="en-GB" i="1" dirty="0"/>
              <a:t>for loops</a:t>
            </a:r>
            <a:r>
              <a:rPr lang="en-GB" dirty="0"/>
              <a:t> </a:t>
            </a:r>
          </a:p>
          <a:p>
            <a:r>
              <a:rPr lang="en-GB" dirty="0"/>
              <a:t>R is sometimes referred to as a </a:t>
            </a:r>
            <a:r>
              <a:rPr lang="en-GB" i="1" dirty="0"/>
              <a:t>vectorised</a:t>
            </a:r>
            <a:r>
              <a:rPr lang="en-GB" dirty="0"/>
              <a:t> language</a:t>
            </a:r>
          </a:p>
          <a:p>
            <a:pPr lvl="1"/>
            <a:r>
              <a:rPr lang="en-GB" dirty="0"/>
              <a:t>This means that we can use a whole column of data when doing maths/stats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600" dirty="0"/>
              <a:t>(Nowadays, people use R cause everyone else uses 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EE951-C751-43F3-89DE-D77719927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" t="36356" r="76835" b="43416"/>
          <a:stretch/>
        </p:blipFill>
        <p:spPr>
          <a:xfrm>
            <a:off x="6346008" y="1709878"/>
            <a:ext cx="5007792" cy="2526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F437C2-8F33-4B05-B4EE-86FC818FD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9" t="58081" r="78259" b="33971"/>
          <a:stretch/>
        </p:blipFill>
        <p:spPr>
          <a:xfrm>
            <a:off x="6346008" y="4791919"/>
            <a:ext cx="5314320" cy="1122744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257D7EFA-48E5-4C8C-AEFB-AA0EAC8FC567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3237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5988-65FF-4D54-B4DF-C3A1C8AA6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Nesting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651F8-54B8-4ABD-9DAB-81E1E5CB0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68119" cy="47580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So far we’ve used one function at a time</a:t>
            </a:r>
          </a:p>
          <a:p>
            <a:r>
              <a:rPr lang="en-GB" dirty="0"/>
              <a:t>What if we wanted to calculate the average value in a column of data?</a:t>
            </a:r>
          </a:p>
          <a:p>
            <a:r>
              <a:rPr lang="en-GB" dirty="0"/>
              <a:t>This is a good approach to use</a:t>
            </a:r>
          </a:p>
          <a:p>
            <a:pPr lvl="1"/>
            <a:r>
              <a:rPr lang="en-GB" dirty="0"/>
              <a:t>Storing values at various points</a:t>
            </a:r>
          </a:p>
          <a:p>
            <a:r>
              <a:rPr lang="en-GB" dirty="0"/>
              <a:t>But we could do it in a single line of code</a:t>
            </a:r>
          </a:p>
          <a:p>
            <a:pPr lvl="1"/>
            <a:r>
              <a:rPr lang="en-GB" dirty="0"/>
              <a:t>By “nesting” one function within another</a:t>
            </a:r>
          </a:p>
          <a:p>
            <a:r>
              <a:rPr lang="en-GB" dirty="0"/>
              <a:t>Nested functions are “read” from the inner most function, to the outer most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DA623-010D-41E5-973F-2FFC50523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" t="42714" r="77880" b="53224"/>
          <a:stretch/>
        </p:blipFill>
        <p:spPr>
          <a:xfrm>
            <a:off x="6643869" y="1932972"/>
            <a:ext cx="4525701" cy="47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57BE7-471D-43B3-9A8C-7AD8AC6FE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9" t="55608" r="90127" b="37504"/>
          <a:stretch/>
        </p:blipFill>
        <p:spPr>
          <a:xfrm>
            <a:off x="6643869" y="2434214"/>
            <a:ext cx="1837280" cy="814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4575BD-6D27-4E40-B12D-AC3608BE4F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8" t="45893" r="76742" b="46512"/>
          <a:stretch/>
        </p:blipFill>
        <p:spPr>
          <a:xfrm>
            <a:off x="6643869" y="4226836"/>
            <a:ext cx="5325990" cy="1008889"/>
          </a:xfrm>
          <a:prstGeom prst="rect">
            <a:avLst/>
          </a:prstGeom>
        </p:spPr>
      </p:pic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C7851C55-DF13-4EA8-9F4F-31A4AAD48F57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C7229B-BA03-4CE6-942D-6FF80728D018}"/>
              </a:ext>
            </a:extLst>
          </p:cNvPr>
          <p:cNvSpPr/>
          <p:nvPr/>
        </p:nvSpPr>
        <p:spPr>
          <a:xfrm>
            <a:off x="8138160" y="4318000"/>
            <a:ext cx="3444240" cy="34544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D56EC8-B188-4E8C-81C3-61F43E724AC0}"/>
              </a:ext>
            </a:extLst>
          </p:cNvPr>
          <p:cNvSpPr/>
          <p:nvPr/>
        </p:nvSpPr>
        <p:spPr>
          <a:xfrm>
            <a:off x="6990080" y="4318000"/>
            <a:ext cx="4786050" cy="34544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0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1" grpId="1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A258-D439-43ED-9628-56EA186C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Creating a matrix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CA520-EC91-47FA-9ECE-30BACBEDD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5563"/>
            <a:ext cx="4791919" cy="543405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For the practical, we’ll create a matrix in R</a:t>
            </a:r>
          </a:p>
          <a:p>
            <a:r>
              <a:rPr lang="en-GB" dirty="0"/>
              <a:t>We could do this in separate steps, e.g.</a:t>
            </a:r>
          </a:p>
          <a:p>
            <a:r>
              <a:rPr lang="en-GB" dirty="0"/>
              <a:t>But doing so increases risks of bugs and is a bit “messy”</a:t>
            </a:r>
          </a:p>
          <a:p>
            <a:pPr lvl="1"/>
            <a:r>
              <a:rPr lang="en-GB" dirty="0"/>
              <a:t>Lots of redundancy</a:t>
            </a:r>
          </a:p>
          <a:p>
            <a:pPr lvl="1"/>
            <a:r>
              <a:rPr lang="en-GB" dirty="0"/>
              <a:t>Objects are created and called multiple times</a:t>
            </a:r>
          </a:p>
          <a:p>
            <a:pPr lvl="1"/>
            <a:r>
              <a:rPr lang="en-GB" dirty="0"/>
              <a:t>Copy and paste errors</a:t>
            </a:r>
          </a:p>
          <a:p>
            <a:r>
              <a:rPr lang="en-GB" dirty="0"/>
              <a:t>A better option would be to use nested functions, and do this all in a single line of 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5B09D-423D-47A2-8606-D411D4260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3" t="25062" r="67057" b="43862"/>
          <a:stretch/>
        </p:blipFill>
        <p:spPr>
          <a:xfrm>
            <a:off x="5116009" y="1825625"/>
            <a:ext cx="6852582" cy="4191251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2C2C3502-61B1-4D59-87B4-FDBE1B88ECBD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8B06B-CC59-45F5-8759-DF171A5BF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1" t="31940" r="63829" b="48278"/>
          <a:stretch/>
        </p:blipFill>
        <p:spPr>
          <a:xfrm>
            <a:off x="5116008" y="2563416"/>
            <a:ext cx="6837455" cy="23635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2AE000-1F38-4655-8F97-932A6EA4C454}"/>
              </a:ext>
            </a:extLst>
          </p:cNvPr>
          <p:cNvGrpSpPr/>
          <p:nvPr/>
        </p:nvGrpSpPr>
        <p:grpSpPr>
          <a:xfrm>
            <a:off x="7362965" y="3287210"/>
            <a:ext cx="4360565" cy="954907"/>
            <a:chOff x="7362965" y="3287210"/>
            <a:chExt cx="4360565" cy="9549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1C146-D471-482E-BCEB-273415D72F27}"/>
                </a:ext>
              </a:extLst>
            </p:cNvPr>
            <p:cNvSpPr/>
            <p:nvPr/>
          </p:nvSpPr>
          <p:spPr>
            <a:xfrm>
              <a:off x="7905509" y="3287210"/>
              <a:ext cx="3680749" cy="31251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2BF147-96C9-43F2-AC23-C29C0D9D144A}"/>
                </a:ext>
              </a:extLst>
            </p:cNvPr>
            <p:cNvSpPr/>
            <p:nvPr/>
          </p:nvSpPr>
          <p:spPr>
            <a:xfrm>
              <a:off x="8042781" y="3608733"/>
              <a:ext cx="3680749" cy="31251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6D78B1-7165-4F66-9A1D-5DA374A6C11C}"/>
                </a:ext>
              </a:extLst>
            </p:cNvPr>
            <p:cNvSpPr/>
            <p:nvPr/>
          </p:nvSpPr>
          <p:spPr>
            <a:xfrm>
              <a:off x="7362965" y="3929600"/>
              <a:ext cx="3896347" cy="31251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109A24-2FC2-4E82-AC1C-4ADDFDF69FFE}"/>
              </a:ext>
            </a:extLst>
          </p:cNvPr>
          <p:cNvSpPr/>
          <p:nvPr/>
        </p:nvSpPr>
        <p:spPr>
          <a:xfrm>
            <a:off x="5532121" y="2923870"/>
            <a:ext cx="6421342" cy="168623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836CFA-C1A2-4A96-82B1-D45C1FD55A77}"/>
              </a:ext>
            </a:extLst>
          </p:cNvPr>
          <p:cNvSpPr/>
          <p:nvPr/>
        </p:nvSpPr>
        <p:spPr>
          <a:xfrm>
            <a:off x="5164915" y="2606989"/>
            <a:ext cx="6788547" cy="23635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48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3" grpId="1" animBg="1"/>
      <p:bldP spid="14" grpId="0" animBg="1"/>
      <p:bldP spid="1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74D7-0A4F-49E7-B47A-B6E6AF66F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Common R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4641-4F8A-4C03-AAB2-B6C8D5EF4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7567" cy="4351338"/>
          </a:xfrm>
        </p:spPr>
        <p:txBody>
          <a:bodyPr/>
          <a:lstStyle/>
          <a:p>
            <a:r>
              <a:rPr lang="en-GB" dirty="0"/>
              <a:t>Using wrong argument name</a:t>
            </a:r>
          </a:p>
          <a:p>
            <a:pPr lvl="1"/>
            <a:r>
              <a:rPr lang="en-GB" dirty="0"/>
              <a:t>E.g., there is no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dirty="0"/>
              <a:t> argument</a:t>
            </a:r>
          </a:p>
          <a:p>
            <a:endParaRPr lang="en-GB" dirty="0"/>
          </a:p>
          <a:p>
            <a:r>
              <a:rPr lang="en-GB" dirty="0"/>
              <a:t>Typos</a:t>
            </a:r>
          </a:p>
          <a:p>
            <a:pPr lvl="1"/>
            <a:r>
              <a:rPr lang="en-GB" dirty="0"/>
              <a:t>E.g., extra commas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E.g. typo in function name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E.g. not closing brackets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7B4E7-4E3F-405F-8414-255CABA78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" t="32117" r="61266" b="58345"/>
          <a:stretch/>
        </p:blipFill>
        <p:spPr>
          <a:xfrm>
            <a:off x="5914663" y="1956122"/>
            <a:ext cx="6026538" cy="821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BD90A-A79C-4CE1-8157-2395C9F9A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" t="38122" r="59502" b="52340"/>
          <a:stretch/>
        </p:blipFill>
        <p:spPr>
          <a:xfrm>
            <a:off x="5914663" y="3180948"/>
            <a:ext cx="6277337" cy="817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123113-89F9-482E-8EF0-B99329598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" t="41303" r="61836" b="50000"/>
          <a:stretch/>
        </p:blipFill>
        <p:spPr>
          <a:xfrm>
            <a:off x="5914662" y="4330065"/>
            <a:ext cx="6088362" cy="7707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CC2435-3B6B-41FA-A0B4-0642A18461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8" t="41025" r="68980" b="52743"/>
          <a:stretch/>
        </p:blipFill>
        <p:spPr>
          <a:xfrm>
            <a:off x="5914662" y="5355799"/>
            <a:ext cx="5107922" cy="574484"/>
          </a:xfrm>
          <a:prstGeom prst="rect">
            <a:avLst/>
          </a:prstGeom>
        </p:spPr>
      </p:pic>
      <p:sp>
        <p:nvSpPr>
          <p:cNvPr id="14" name="Google Shape;57;p13">
            <a:extLst>
              <a:ext uri="{FF2B5EF4-FFF2-40B4-BE49-F238E27FC236}">
                <a16:creationId xmlns:a16="http://schemas.microsoft.com/office/drawing/2014/main" id="{71663D4C-7A0E-4D5C-92A7-FA16277218B4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41737-19D1-4D24-98DA-7801F896CC54}"/>
              </a:ext>
            </a:extLst>
          </p:cNvPr>
          <p:cNvSpPr txBox="1"/>
          <p:nvPr/>
        </p:nvSpPr>
        <p:spPr>
          <a:xfrm>
            <a:off x="1425277" y="6042859"/>
            <a:ext cx="959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If you get a warning you do not understand, paste it into Google!</a:t>
            </a:r>
          </a:p>
        </p:txBody>
      </p:sp>
    </p:spTree>
    <p:extLst>
      <p:ext uri="{BB962C8B-B14F-4D97-AF65-F5344CB8AC3E}">
        <p14:creationId xmlns:p14="http://schemas.microsoft.com/office/powerpoint/2010/main" val="20687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6362-B87B-4708-B6E4-06BCFA884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Getting more functions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57F8-F663-489A-B9F9-5B5ACC49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5603240" cy="500888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base version of R has many functions</a:t>
            </a:r>
          </a:p>
          <a:p>
            <a:r>
              <a:rPr lang="en-GB" dirty="0"/>
              <a:t>But these are general purpose functions</a:t>
            </a:r>
          </a:p>
          <a:p>
            <a:pPr lvl="1"/>
            <a:r>
              <a:rPr lang="en-GB" dirty="0"/>
              <a:t>E.g. mean()</a:t>
            </a:r>
          </a:p>
          <a:p>
            <a:r>
              <a:rPr lang="en-GB" dirty="0"/>
              <a:t>In many cases we want to do some niche/specialised analysis, requiring specialised functions</a:t>
            </a:r>
          </a:p>
          <a:p>
            <a:r>
              <a:rPr lang="en-GB" dirty="0"/>
              <a:t>This is the big benefit of R</a:t>
            </a:r>
          </a:p>
          <a:p>
            <a:pPr lvl="1"/>
            <a:r>
              <a:rPr lang="en-GB" dirty="0"/>
              <a:t>Open source, so lots of people contribute to the software</a:t>
            </a:r>
          </a:p>
          <a:p>
            <a:r>
              <a:rPr lang="en-GB" dirty="0"/>
              <a:t>To get additional functions, we need to install a “package”</a:t>
            </a:r>
          </a:p>
          <a:p>
            <a:pPr lvl="1"/>
            <a:r>
              <a:rPr lang="en-GB" dirty="0"/>
              <a:t>“Package” because it is a package of functions</a:t>
            </a:r>
          </a:p>
        </p:txBody>
      </p:sp>
      <p:pic>
        <p:nvPicPr>
          <p:cNvPr id="5" name="Picture 4" descr="A group of cardboard boxes&#10;&#10;Description automatically generated with low confidence">
            <a:extLst>
              <a:ext uri="{FF2B5EF4-FFF2-40B4-BE49-F238E27FC236}">
                <a16:creationId xmlns:a16="http://schemas.microsoft.com/office/drawing/2014/main" id="{96D268F5-2B57-4A9B-BFA2-21DB43109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40" y="2105501"/>
            <a:ext cx="5143500" cy="3429000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FF7D8300-5D3E-4C52-82A0-8F05FBB41F93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0836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FA04-D7E3-4498-B6EB-0BF488DFF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Key skills to become a good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F759-55F9-4473-9622-D9072EF29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682" y="1952946"/>
            <a:ext cx="5724646" cy="4351338"/>
          </a:xfrm>
        </p:spPr>
        <p:txBody>
          <a:bodyPr/>
          <a:lstStyle/>
          <a:p>
            <a:r>
              <a:rPr lang="en-GB" dirty="0"/>
              <a:t>In order of importance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Biological/scientific understanding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Statistical understanding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Many other things…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Programming 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81CC9-61B8-4EBA-AA91-3B807A5EA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9" t="30029" r="5023" b="41504"/>
          <a:stretch/>
        </p:blipFill>
        <p:spPr>
          <a:xfrm>
            <a:off x="2326511" y="4690118"/>
            <a:ext cx="7847635" cy="1851949"/>
          </a:xfrm>
          <a:prstGeom prst="rect">
            <a:avLst/>
          </a:prstGeom>
        </p:spPr>
      </p:pic>
      <p:sp>
        <p:nvSpPr>
          <p:cNvPr id="16" name="Google Shape;57;p13">
            <a:extLst>
              <a:ext uri="{FF2B5EF4-FFF2-40B4-BE49-F238E27FC236}">
                <a16:creationId xmlns:a16="http://schemas.microsoft.com/office/drawing/2014/main" id="{4B3B16F5-86B1-4B27-8F33-9DDE4A898384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126DB9-8C22-433A-AA49-57B314C93FCD}"/>
              </a:ext>
            </a:extLst>
          </p:cNvPr>
          <p:cNvSpPr txBox="1"/>
          <p:nvPr/>
        </p:nvSpPr>
        <p:spPr>
          <a:xfrm>
            <a:off x="739598" y="4100432"/>
            <a:ext cx="468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Focussing on coding skills, leads to…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54EC3-031A-4C29-AD5E-9B221234FCB4}"/>
              </a:ext>
            </a:extLst>
          </p:cNvPr>
          <p:cNvSpPr/>
          <p:nvPr/>
        </p:nvSpPr>
        <p:spPr>
          <a:xfrm>
            <a:off x="924560" y="2370481"/>
            <a:ext cx="4947920" cy="1226159"/>
          </a:xfrm>
          <a:prstGeom prst="rect">
            <a:avLst/>
          </a:prstGeom>
          <a:solidFill>
            <a:srgbClr val="AFABAB">
              <a:alpha val="6313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5F030A-8EB8-442E-A8F7-AC656465C9E7}"/>
              </a:ext>
            </a:extLst>
          </p:cNvPr>
          <p:cNvGrpSpPr/>
          <p:nvPr/>
        </p:nvGrpSpPr>
        <p:grpSpPr>
          <a:xfrm>
            <a:off x="6250329" y="1514475"/>
            <a:ext cx="5246345" cy="3175644"/>
            <a:chOff x="6250329" y="1514475"/>
            <a:chExt cx="5246345" cy="31756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7C0C2F-485E-49C8-9359-0FF01B92C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84" t="30756" r="50000" b="20785"/>
            <a:stretch/>
          </p:blipFill>
          <p:spPr>
            <a:xfrm>
              <a:off x="9239249" y="1514475"/>
              <a:ext cx="2257425" cy="31756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94E923-A350-4E76-AE00-AB92E2687EBC}"/>
                </a:ext>
              </a:extLst>
            </p:cNvPr>
            <p:cNvSpPr txBox="1"/>
            <p:nvPr/>
          </p:nvSpPr>
          <p:spPr>
            <a:xfrm>
              <a:off x="6419835" y="3366997"/>
              <a:ext cx="2441566" cy="95410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800" dirty="0"/>
                <a:t>Victorian </a:t>
              </a:r>
              <a:br>
                <a:rPr lang="en-GB" sz="2800" dirty="0"/>
              </a:br>
              <a:r>
                <a:rPr lang="en-GB" sz="2800" dirty="0"/>
                <a:t>pseudo-science</a:t>
              </a:r>
            </a:p>
          </p:txBody>
        </p: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BE431DF-F344-49EB-9636-85B5EB4FCC04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8307583" y="2435332"/>
              <a:ext cx="264700" cy="1598631"/>
            </a:xfrm>
            <a:prstGeom prst="curvedConnector2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FF4D8D7-2DE1-49DC-8566-4C9CDB831264}"/>
                </a:ext>
              </a:extLst>
            </p:cNvPr>
            <p:cNvCxnSpPr>
              <a:stCxn id="8" idx="2"/>
              <a:endCxn id="5" idx="0"/>
            </p:cNvCxnSpPr>
            <p:nvPr/>
          </p:nvCxnSpPr>
          <p:spPr>
            <a:xfrm rot="5400000">
              <a:off x="6760967" y="3810467"/>
              <a:ext cx="369014" cy="1390289"/>
            </a:xfrm>
            <a:prstGeom prst="curvedConnector3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E66C3A-0EC6-4FD6-9392-4E4C42524582}"/>
              </a:ext>
            </a:extLst>
          </p:cNvPr>
          <p:cNvSpPr txBox="1"/>
          <p:nvPr/>
        </p:nvSpPr>
        <p:spPr>
          <a:xfrm>
            <a:off x="2571881" y="1643447"/>
            <a:ext cx="7048237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Aharoni" panose="02010803020104030203" pitchFamily="2" charset="-79"/>
                <a:cs typeface="Aharoni" panose="02010803020104030203" pitchFamily="2" charset="-79"/>
              </a:rPr>
              <a:t>“Yeah, but your [programmers] were so preoccupied with whether or not they could, they didn’t stop to think if they should”</a:t>
            </a:r>
          </a:p>
          <a:p>
            <a:r>
              <a:rPr lang="en-GB" sz="4000" dirty="0">
                <a:latin typeface="Bahnschrift" panose="020B0502040204020203" pitchFamily="34" charset="0"/>
                <a:cs typeface="Angsana New" panose="020B0502040204020203" pitchFamily="18" charset="-34"/>
              </a:rPr>
              <a:t>- Dr Ian Malcolm (1993)</a:t>
            </a:r>
          </a:p>
        </p:txBody>
      </p:sp>
    </p:spTree>
    <p:extLst>
      <p:ext uri="{BB962C8B-B14F-4D97-AF65-F5344CB8AC3E}">
        <p14:creationId xmlns:p14="http://schemas.microsoft.com/office/powerpoint/2010/main" val="287453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  <p:bldP spid="18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3893-3F47-4FC0-BECC-2D62B666A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a package?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CA4F5-E287-461B-8E3B-FF03E00E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804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package is a collection of code, and resulting functions, which you can freely download whenever you please</a:t>
            </a:r>
          </a:p>
          <a:p>
            <a:r>
              <a:rPr lang="en-GB" dirty="0"/>
              <a:t>Stored in an online repository called “CRAN”</a:t>
            </a:r>
          </a:p>
          <a:p>
            <a:r>
              <a:rPr lang="en-GB" dirty="0"/>
              <a:t>Packages are often described in published papers</a:t>
            </a:r>
          </a:p>
          <a:p>
            <a:pPr lvl="1"/>
            <a:r>
              <a:rPr lang="en-GB" dirty="0"/>
              <a:t>Especially true for packages which are used for statistical analysis</a:t>
            </a:r>
          </a:p>
          <a:p>
            <a:pPr lvl="1"/>
            <a:r>
              <a:rPr lang="en-GB" dirty="0"/>
              <a:t>A major benefit over, e.g.,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206D3-4956-4CB3-A11B-ED8B5306A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7" t="23412" r="39167" b="42480"/>
          <a:stretch/>
        </p:blipFill>
        <p:spPr>
          <a:xfrm>
            <a:off x="5695822" y="2726055"/>
            <a:ext cx="6283448" cy="2550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B74B7-FF10-4FD1-9B6A-0B45023CF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8" r="55296"/>
          <a:stretch/>
        </p:blipFill>
        <p:spPr>
          <a:xfrm>
            <a:off x="6715762" y="1581468"/>
            <a:ext cx="4490718" cy="4962720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7FEAA35A-C85A-4C25-97B0-27375DFC75D0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6240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E6F9-B7D9-4945-A127-3D3DFE50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To install a package;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1C647-210B-4030-A001-5BD86FE8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Relatively simple process;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Code the download in 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popdemo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We use quotes to help R can search for the correct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One installed, it is on your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To actually use it, we need to load it in 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popdemo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We do not need quotes any more because R knows what it 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The function is called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GB" dirty="0"/>
              <a:t>, because we have a “library of packages”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Each time we open R, we will need to reload the package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24BE90E-81D3-451D-A9ED-872AC412D47D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93356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90F6-C692-44BF-BFEE-E29E23E3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you can do in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857E0-757C-43CB-B0E1-8F510315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1495897"/>
            <a:ext cx="5638800" cy="5343848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8993C184-0965-4BFD-928C-5E6249C56AA4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BF169-DAB8-4888-8DEE-3B5DF15D1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" t="18182" r="56166" b="11937"/>
          <a:stretch/>
        </p:blipFill>
        <p:spPr>
          <a:xfrm>
            <a:off x="6355080" y="1878090"/>
            <a:ext cx="4881880" cy="45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5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D6E2A-74AB-4EF3-A8BC-00BA78EC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To properly learn how to code in 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D2483-C506-48EE-8AA2-9621DB988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0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https://intro2r.com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C87AF-32D5-4283-9408-2BB727E5C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33" t="23876" r="30167" b="13179"/>
          <a:stretch/>
        </p:blipFill>
        <p:spPr>
          <a:xfrm>
            <a:off x="4409440" y="1896092"/>
            <a:ext cx="3373120" cy="4961908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BAFFD897-E63A-410B-9F02-FA54199862BC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91998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9A94-F48D-481A-B0C4-BCACAC5C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Extra “reading”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04CF-798B-468F-B276-76E024F7E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https://youtu.be/Z5JC9Ve1sfI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~5 minute video that explains how computers and programming languages communicate with each other</a:t>
            </a:r>
          </a:p>
          <a:p>
            <a:r>
              <a:rPr lang="en-GB" dirty="0">
                <a:hlinkClick r:id="rId3"/>
              </a:rPr>
              <a:t>https://youtube.com/playlist?list=PLDcUM9US4XdNM4Edgs7weiyIguLSToZRI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Statistical rethinking lecture series by Richard </a:t>
            </a:r>
            <a:r>
              <a:rPr lang="en-GB" dirty="0" err="1"/>
              <a:t>McElreath</a:t>
            </a:r>
            <a:endParaRPr lang="en-GB" dirty="0"/>
          </a:p>
          <a:p>
            <a:pPr lvl="1"/>
            <a:r>
              <a:rPr lang="en-GB" dirty="0"/>
              <a:t>One of the absolute best statistical lectures I have </a:t>
            </a:r>
            <a:r>
              <a:rPr lang="en-GB" i="1" dirty="0"/>
              <a:t>ever</a:t>
            </a:r>
            <a:r>
              <a:rPr lang="en-GB" dirty="0"/>
              <a:t> seen</a:t>
            </a:r>
          </a:p>
          <a:p>
            <a:pPr lvl="1"/>
            <a:r>
              <a:rPr lang="en-GB" dirty="0"/>
              <a:t>If you are planning on doing a PhD watch it!</a:t>
            </a:r>
          </a:p>
          <a:p>
            <a:r>
              <a:rPr lang="en-GB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https://workshops.distancesampling.org/online-course/syllabus/Chapter1/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GB" dirty="0"/>
              <a:t>Lecture series from Distance Sampling developers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20C2D16D-9639-41A0-8FA4-5E8BD8842B0D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88633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7D5D-75F2-4FC0-AA87-F36C2EC86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Knowing how to program does not mean you understand the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27C68-3C24-4047-9B09-27C771D22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036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common misconception is;</a:t>
            </a:r>
          </a:p>
          <a:p>
            <a:pPr lvl="1"/>
            <a:r>
              <a:rPr lang="en-GB" dirty="0"/>
              <a:t>“I can code a model in R, therefore I understand the stats”</a:t>
            </a:r>
          </a:p>
          <a:p>
            <a:r>
              <a:rPr lang="en-GB" dirty="0"/>
              <a:t>Can you copy and paste this code?</a:t>
            </a:r>
          </a:p>
          <a:p>
            <a:r>
              <a:rPr lang="en-GB" dirty="0"/>
              <a:t>Congratulations, you’ve just run a generalised additive model, with growth explained by a function of day of year, allowing a maximum of 100 knots, but effectively using 49.72, for the cubic regression spline basis.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1433392-351B-4BC6-A2A6-B11E9F2AE918}"/>
              </a:ext>
            </a:extLst>
          </p:cNvPr>
          <p:cNvSpPr/>
          <p:nvPr/>
        </p:nvSpPr>
        <p:spPr>
          <a:xfrm>
            <a:off x="4695902" y="129518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306F-5D96-4E10-9CB1-F5BCE6B6A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44186" r="76417" b="50000"/>
          <a:stretch/>
        </p:blipFill>
        <p:spPr>
          <a:xfrm>
            <a:off x="6258559" y="1825624"/>
            <a:ext cx="5405589" cy="851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B8249-C8C3-42C3-8FD4-BDD329D2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199" y="2781961"/>
            <a:ext cx="4054308" cy="38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76A7-3B50-4D3C-87BC-E7931CD93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History of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909AC-1C1A-40C4-B64E-FF71AEA4C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28640" cy="481901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Raw binary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0001 0110 1011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Low level languages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E.g.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Assembly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Still coding in “machine” language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Very early symbolic language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Very difficult to code and debug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High level languages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E.g.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R, C++, Python, Java,</a:t>
            </a:r>
            <a:r>
              <a:rPr lang="en-GB" dirty="0"/>
              <a:t> etc.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Handle conversion of phrases into raw binary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Conversion is called “compiling”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Code is “readable”, using English word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4393159-5FA0-4FED-B840-0281BA3C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974" y="1279526"/>
            <a:ext cx="3450375" cy="5494722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CCF0F7AA-851A-4DCC-8A8A-BC6512CB614B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3478C-55E4-4BDB-A22B-41FD2AB91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" t="14957" r="51000" b="9458"/>
          <a:stretch/>
        </p:blipFill>
        <p:spPr>
          <a:xfrm>
            <a:off x="6563360" y="1570630"/>
            <a:ext cx="5628640" cy="4953212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2E3412D7-EB8D-48FD-829F-3D27D0E0F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469" y="1132628"/>
            <a:ext cx="3488421" cy="57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F3AB-CEBF-49DE-9AFC-359DD01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IDE and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CA5D-894E-4203-A5A3-50C5B09B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520"/>
            <a:ext cx="6314440" cy="5151120"/>
          </a:xfrm>
        </p:spPr>
        <p:txBody>
          <a:bodyPr>
            <a:normAutofit/>
          </a:bodyPr>
          <a:lstStyle/>
          <a:p>
            <a:r>
              <a:rPr lang="en-GB" dirty="0"/>
              <a:t>If you so wanted, you could code directly in R via the “console”</a:t>
            </a:r>
          </a:p>
          <a:p>
            <a:pPr lvl="1"/>
            <a:r>
              <a:rPr lang="en-GB" dirty="0"/>
              <a:t>Working directly in the console can be fiddly and cause issues</a:t>
            </a:r>
          </a:p>
          <a:p>
            <a:pPr lvl="1"/>
            <a:r>
              <a:rPr lang="en-GB" dirty="0"/>
              <a:t>Imagine writing an essay in Word without being able to save</a:t>
            </a:r>
          </a:p>
          <a:p>
            <a:r>
              <a:rPr lang="en-GB" dirty="0"/>
              <a:t>R is the programming language</a:t>
            </a:r>
          </a:p>
          <a:p>
            <a:pPr lvl="1"/>
            <a:r>
              <a:rPr lang="en-GB" dirty="0"/>
              <a:t>RStudio is an IDE</a:t>
            </a:r>
          </a:p>
          <a:p>
            <a:pPr lvl="2"/>
            <a:r>
              <a:rPr lang="en-GB" dirty="0"/>
              <a:t>Integrated Developer Environment</a:t>
            </a:r>
          </a:p>
          <a:p>
            <a:r>
              <a:rPr lang="en-GB" dirty="0"/>
              <a:t>An IDE is kind of like the Word equivalent for a given programming language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8E8A6FC4-DC42-459E-9CFD-CA7A115CF31D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026" name="Picture 2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46DFE729-0ACD-44AC-AA15-1CA968B7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653" y="1738948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79CBB-6A2E-4832-97BE-D7BF074B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039" y="3594290"/>
            <a:ext cx="4257395" cy="22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B50B-5A51-4430-AAD6-DEA1DCEE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RStudio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7760AF7-843D-4BEF-B839-C6734DB9762E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4485F5-6743-4C06-BEA1-94539A265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2720"/>
            <a:ext cx="12116390" cy="6512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FB3E7-B197-4570-B612-B3AD6591AB99}"/>
              </a:ext>
            </a:extLst>
          </p:cNvPr>
          <p:cNvSpPr txBox="1"/>
          <p:nvPr/>
        </p:nvSpPr>
        <p:spPr>
          <a:xfrm>
            <a:off x="2022093" y="2098997"/>
            <a:ext cx="2673809" cy="95410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The script editor;</a:t>
            </a:r>
          </a:p>
          <a:p>
            <a:pPr algn="ctr"/>
            <a:r>
              <a:rPr lang="en-GB" sz="2800" dirty="0"/>
              <a:t>e.g. Word for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6C9AC-BF15-47AB-BDB1-F4791F803056}"/>
              </a:ext>
            </a:extLst>
          </p:cNvPr>
          <p:cNvSpPr/>
          <p:nvPr/>
        </p:nvSpPr>
        <p:spPr>
          <a:xfrm>
            <a:off x="223520" y="813782"/>
            <a:ext cx="6299200" cy="352453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90CB3-3D21-4851-9DAD-D95BCC0132D0}"/>
              </a:ext>
            </a:extLst>
          </p:cNvPr>
          <p:cNvSpPr txBox="1"/>
          <p:nvPr/>
        </p:nvSpPr>
        <p:spPr>
          <a:xfrm>
            <a:off x="1241403" y="5058158"/>
            <a:ext cx="4235198" cy="95410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The console;</a:t>
            </a:r>
          </a:p>
          <a:p>
            <a:pPr algn="ctr"/>
            <a:r>
              <a:rPr lang="en-GB" sz="2800" dirty="0"/>
              <a:t>e.g. Word without “save as”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B2AE72-EEE6-49DC-BC9E-26B7E69A2790}"/>
              </a:ext>
            </a:extLst>
          </p:cNvPr>
          <p:cNvSpPr/>
          <p:nvPr/>
        </p:nvSpPr>
        <p:spPr>
          <a:xfrm>
            <a:off x="223520" y="4492784"/>
            <a:ext cx="6299200" cy="208485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173AA-DA87-45C6-82F6-AB4DFF2681A8}"/>
              </a:ext>
            </a:extLst>
          </p:cNvPr>
          <p:cNvSpPr txBox="1"/>
          <p:nvPr/>
        </p:nvSpPr>
        <p:spPr>
          <a:xfrm>
            <a:off x="7674072" y="1343818"/>
            <a:ext cx="3407216" cy="138499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Objects in environment,</a:t>
            </a:r>
          </a:p>
          <a:p>
            <a:pPr algn="ctr"/>
            <a:r>
              <a:rPr lang="en-GB" sz="2800" dirty="0"/>
              <a:t>e.g. stored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BF4A83-7044-4BEC-8143-58B8CD8B3A97}"/>
              </a:ext>
            </a:extLst>
          </p:cNvPr>
          <p:cNvSpPr/>
          <p:nvPr/>
        </p:nvSpPr>
        <p:spPr>
          <a:xfrm>
            <a:off x="6522720" y="813782"/>
            <a:ext cx="5709920" cy="260054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7B690-7993-4906-ACC9-5D7B117F34B2}"/>
              </a:ext>
            </a:extLst>
          </p:cNvPr>
          <p:cNvSpPr txBox="1"/>
          <p:nvPr/>
        </p:nvSpPr>
        <p:spPr>
          <a:xfrm>
            <a:off x="7878452" y="4380719"/>
            <a:ext cx="3407216" cy="138499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Preview area,</a:t>
            </a:r>
          </a:p>
          <a:p>
            <a:pPr algn="ctr"/>
            <a:r>
              <a:rPr lang="en-GB" sz="2800" dirty="0"/>
              <a:t>e.g. see plots, animations, etc.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DFB49-F593-4034-9A29-C78BE9FB75BB}"/>
              </a:ext>
            </a:extLst>
          </p:cNvPr>
          <p:cNvSpPr/>
          <p:nvPr/>
        </p:nvSpPr>
        <p:spPr>
          <a:xfrm>
            <a:off x="6576945" y="3568793"/>
            <a:ext cx="5709920" cy="300884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9B19B8-37D6-4E0F-B080-71F0C2D1E036}"/>
              </a:ext>
            </a:extLst>
          </p:cNvPr>
          <p:cNvGrpSpPr/>
          <p:nvPr/>
        </p:nvGrpSpPr>
        <p:grpSpPr>
          <a:xfrm>
            <a:off x="3554581" y="947912"/>
            <a:ext cx="2971344" cy="1073853"/>
            <a:chOff x="3554581" y="947912"/>
            <a:chExt cx="2971344" cy="10738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6F28A7-6FAB-480F-8C80-9D2A46AF70C9}"/>
                </a:ext>
              </a:extLst>
            </p:cNvPr>
            <p:cNvSpPr txBox="1"/>
            <p:nvPr/>
          </p:nvSpPr>
          <p:spPr>
            <a:xfrm>
              <a:off x="3554581" y="1283101"/>
              <a:ext cx="2971344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To run code, either press Run button, or press Ctrl + Enter (Or </a:t>
              </a:r>
              <a:r>
                <a:rPr lang="en-GB" sz="1400" dirty="0" err="1"/>
                <a:t>Cmd</a:t>
              </a:r>
              <a:r>
                <a:rPr lang="en-GB" sz="1400" dirty="0"/>
                <a:t> + Enter on Mac)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95B3CA-538E-48F0-844E-74FDAF906B05}"/>
                </a:ext>
              </a:extLst>
            </p:cNvPr>
            <p:cNvSpPr/>
            <p:nvPr/>
          </p:nvSpPr>
          <p:spPr>
            <a:xfrm>
              <a:off x="4802388" y="947912"/>
              <a:ext cx="475731" cy="18471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CF9F74-AA32-4502-8203-E800632A9619}"/>
                </a:ext>
              </a:extLst>
            </p:cNvPr>
            <p:cNvCxnSpPr>
              <a:cxnSpLocks/>
              <a:stCxn id="16" idx="0"/>
              <a:endCxn id="17" idx="2"/>
            </p:cNvCxnSpPr>
            <p:nvPr/>
          </p:nvCxnSpPr>
          <p:spPr>
            <a:xfrm flipV="1">
              <a:off x="5040253" y="1132628"/>
              <a:ext cx="1" cy="150473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758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F98C-747F-4CBC-BA40-BAEDABBA5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 is a fancy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C04CF-5E8D-446D-9E47-354E8970F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3240" cy="4351338"/>
          </a:xfrm>
        </p:spPr>
        <p:txBody>
          <a:bodyPr/>
          <a:lstStyle/>
          <a:p>
            <a:r>
              <a:rPr lang="en-GB" dirty="0"/>
              <a:t>We can do very simple maths using R</a:t>
            </a:r>
          </a:p>
          <a:p>
            <a:r>
              <a:rPr lang="en-GB" dirty="0"/>
              <a:t>For example, 20 + 30 = ?</a:t>
            </a:r>
          </a:p>
          <a:p>
            <a:r>
              <a:rPr lang="en-GB" dirty="0"/>
              <a:t>In the R console, we can code this as;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20 + 30</a:t>
            </a:r>
          </a:p>
          <a:p>
            <a:pPr lvl="1"/>
            <a:r>
              <a:rPr lang="en-GB" dirty="0"/>
              <a:t>The “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/>
              <a:t>” is a prompt, i.e. “I am ready for code”</a:t>
            </a:r>
          </a:p>
          <a:p>
            <a:pPr lvl="1"/>
            <a:r>
              <a:rPr lang="en-GB" dirty="0"/>
              <a:t>If we run the code (i.e. hit “Enter”)</a:t>
            </a:r>
          </a:p>
          <a:p>
            <a:r>
              <a:rPr lang="en-GB" dirty="0"/>
              <a:t>R returns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50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GB" dirty="0"/>
              <a:t> means that this is the first value</a:t>
            </a:r>
          </a:p>
          <a:p>
            <a:pPr lvl="2"/>
            <a:r>
              <a:rPr lang="en-GB" dirty="0"/>
              <a:t>And in this case, the only value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GB" dirty="0"/>
              <a:t> is the solution to 20 + 30</a:t>
            </a:r>
          </a:p>
          <a:p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D15CBE8B-AE13-479D-89B2-9EF5A3D63160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2C58A0-AEED-4F72-AD58-A8AB30E68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" t="46667" r="93125" b="48826"/>
          <a:stretch/>
        </p:blipFill>
        <p:spPr>
          <a:xfrm>
            <a:off x="7843520" y="2589054"/>
            <a:ext cx="3510280" cy="1412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608835-4CC0-434E-98FE-3ADE6F854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" t="46667" r="93125" b="51252"/>
          <a:stretch/>
        </p:blipFill>
        <p:spPr>
          <a:xfrm>
            <a:off x="7843520" y="2589054"/>
            <a:ext cx="3510280" cy="6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4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FF3A-00DA-45FD-BE61-548BE659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Let’s redo the Chapman Estimator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3A8A-46D0-4909-8B82-C6A4EDCE3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/>
          <a:lstStyle/>
          <a:p>
            <a:r>
              <a:rPr lang="en-GB" dirty="0"/>
              <a:t>From the very first lecture we did</a:t>
            </a:r>
          </a:p>
          <a:p>
            <a:r>
              <a:rPr lang="en-GB" dirty="0"/>
              <a:t>In R, we can do;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FE333-90B6-413B-935E-382F6BDC8F97}"/>
                  </a:ext>
                </a:extLst>
              </p:cNvPr>
              <p:cNvSpPr txBox="1"/>
              <p:nvPr/>
            </p:nvSpPr>
            <p:spPr>
              <a:xfrm>
                <a:off x="5259280" y="1690688"/>
                <a:ext cx="6094520" cy="112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FE333-90B6-413B-935E-382F6BDC8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280" y="1690688"/>
                <a:ext cx="6094520" cy="1129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7ADE6-3C25-43B2-B2D5-7BF90E51FE27}"/>
                  </a:ext>
                </a:extLst>
              </p:cNvPr>
              <p:cNvSpPr txBox="1"/>
              <p:nvPr/>
            </p:nvSpPr>
            <p:spPr>
              <a:xfrm>
                <a:off x="4859399" y="2908233"/>
                <a:ext cx="6894281" cy="1057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57</m:t>
                                  </m:r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𝟏𝟏𝟑</m:t>
                      </m:r>
                    </m:oMath>
                  </m:oMathPara>
                </a14:m>
                <a:endParaRPr lang="en-GB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7ADE6-3C25-43B2-B2D5-7BF90E51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99" y="2908233"/>
                <a:ext cx="6894281" cy="10572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AC346B12-403A-4171-B3E4-3C52CC999DC0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FF642-2CD1-417D-877C-BA5507318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1" t="55039" r="58082" b="33178"/>
          <a:stretch/>
        </p:blipFill>
        <p:spPr>
          <a:xfrm>
            <a:off x="949272" y="4629208"/>
            <a:ext cx="10115884" cy="16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7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82E7-B18F-4FE3-80F0-2304F3F3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You can store values as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334C0-B22A-485E-81BB-A2C673355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520"/>
            <a:ext cx="10515600" cy="4683443"/>
          </a:xfrm>
        </p:spPr>
        <p:txBody>
          <a:bodyPr/>
          <a:lstStyle/>
          <a:p>
            <a:r>
              <a:rPr lang="en-GB" dirty="0"/>
              <a:t>Quite often, you can make your life easier by storing values for later use</a:t>
            </a:r>
          </a:p>
          <a:p>
            <a:r>
              <a:rPr lang="en-GB" dirty="0"/>
              <a:t>We store them as an “object” and they will appear in our “Environment”</a:t>
            </a:r>
          </a:p>
          <a:p>
            <a:r>
              <a:rPr lang="en-GB" dirty="0"/>
              <a:t>E.g.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7D08323-96F8-43D4-A5C4-64C3F944F19F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7D0DF-FB09-4B23-945C-D7033DF64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0" t="46201" r="84333" b="39845"/>
          <a:stretch/>
        </p:blipFill>
        <p:spPr>
          <a:xfrm>
            <a:off x="1829022" y="3835400"/>
            <a:ext cx="3887953" cy="256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F2038D-1498-4E7F-82C8-7184CD010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33" t="8067" r="30001" b="68837"/>
          <a:stretch/>
        </p:blipFill>
        <p:spPr>
          <a:xfrm>
            <a:off x="6678446" y="3589227"/>
            <a:ext cx="3887953" cy="281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1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1474</Words>
  <Application>Microsoft Office PowerPoint</Application>
  <PresentationFormat>Widescreen</PresentationFormat>
  <Paragraphs>172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 Light</vt:lpstr>
      <vt:lpstr>Calibri</vt:lpstr>
      <vt:lpstr>Bahnschrift</vt:lpstr>
      <vt:lpstr>Arial</vt:lpstr>
      <vt:lpstr>Aharoni</vt:lpstr>
      <vt:lpstr>Courier New</vt:lpstr>
      <vt:lpstr>Cambria Math</vt:lpstr>
      <vt:lpstr>Office Theme</vt:lpstr>
      <vt:lpstr>Statistical programming in</vt:lpstr>
      <vt:lpstr>Key skills to become a good scientist</vt:lpstr>
      <vt:lpstr>Knowing how to program does not mean you understand the statistics</vt:lpstr>
      <vt:lpstr>History of programming language</vt:lpstr>
      <vt:lpstr>IDE and RStudio</vt:lpstr>
      <vt:lpstr>RStudio</vt:lpstr>
      <vt:lpstr>R is a fancy calculator</vt:lpstr>
      <vt:lpstr>Let’s redo the Chapman Estimator in R</vt:lpstr>
      <vt:lpstr>You can store values as objects</vt:lpstr>
      <vt:lpstr>Using stored objects</vt:lpstr>
      <vt:lpstr>Functions</vt:lpstr>
      <vt:lpstr>Anatomy of a function</vt:lpstr>
      <vt:lpstr>A chapman estimator function</vt:lpstr>
      <vt:lpstr>Function examples</vt:lpstr>
      <vt:lpstr>The reason why people started using R</vt:lpstr>
      <vt:lpstr>Nesting functions</vt:lpstr>
      <vt:lpstr>Creating a matrix in R</vt:lpstr>
      <vt:lpstr>Common R mistakes</vt:lpstr>
      <vt:lpstr>Getting more functions into R</vt:lpstr>
      <vt:lpstr>What is a package?</vt:lpstr>
      <vt:lpstr>To install a package;</vt:lpstr>
      <vt:lpstr>What you can do in R</vt:lpstr>
      <vt:lpstr>To properly learn how to code in R:</vt:lpstr>
      <vt:lpstr>Extra “reading”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programming in</dc:title>
  <dc:creator>Deon Roos</dc:creator>
  <cp:lastModifiedBy>Deon Roos</cp:lastModifiedBy>
  <cp:revision>36</cp:revision>
  <dcterms:created xsi:type="dcterms:W3CDTF">2021-01-26T10:24:06Z</dcterms:created>
  <dcterms:modified xsi:type="dcterms:W3CDTF">2021-02-11T13:26:28Z</dcterms:modified>
</cp:coreProperties>
</file>